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74" r:id="rId3"/>
    <p:sldId id="336" r:id="rId4"/>
    <p:sldId id="337" r:id="rId5"/>
    <p:sldId id="350" r:id="rId6"/>
    <p:sldId id="351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32" r:id="rId15"/>
    <p:sldId id="333" r:id="rId16"/>
    <p:sldId id="334" r:id="rId17"/>
    <p:sldId id="335" r:id="rId18"/>
    <p:sldId id="359" r:id="rId19"/>
    <p:sldId id="3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F087-68B2-4872-AB93-DCC4E9A905DD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B4F4C-76D4-41B8-A39A-2ABC9CC613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580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892971-C7EA-45E9-8402-173B219EED4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BFBF5-B7AB-46AD-81E7-DD0F6A32B563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B25C3-6FC9-4A8E-8F62-EA33468ED4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i4roffaqRx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73374"/>
            <a:ext cx="7772400" cy="2043658"/>
          </a:xfrm>
        </p:spPr>
        <p:txBody>
          <a:bodyPr>
            <a:normAutofit/>
          </a:bodyPr>
          <a:lstStyle/>
          <a:p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to </a:t>
            </a:r>
            <a:r>
              <a:rPr lang="en-GB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Methods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340696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Stewart Robinson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Why Use Simulation?</a:t>
            </a:r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53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Because systems are subject to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variability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are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interconnected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complex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1. Variability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182563" indent="-182563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Predictable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variability e.g. shift changeovers, preventative maintenance</a:t>
            </a:r>
          </a:p>
          <a:p>
            <a:pPr marL="182563" indent="-182563">
              <a:spcBef>
                <a:spcPct val="50000"/>
              </a:spcBef>
              <a:buFontTx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Unpredictable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variability e.g. customer arrivals, breakdown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Why Use Simulation?</a:t>
            </a:r>
            <a:endParaRPr lang="en-GB" sz="3600" smtClean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684213" y="1700213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2. Interconnectedness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Variability does not occur in isolation, but is connected to other sources of variability.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838200" y="3573463"/>
            <a:ext cx="7552910" cy="1336675"/>
            <a:chOff x="528" y="2086"/>
            <a:chExt cx="3345" cy="461"/>
          </a:xfrm>
        </p:grpSpPr>
        <p:sp>
          <p:nvSpPr>
            <p:cNvPr id="14345" name="Rectangle 5"/>
            <p:cNvSpPr>
              <a:spLocks noChangeArrowheads="1"/>
            </p:cNvSpPr>
            <p:nvPr/>
          </p:nvSpPr>
          <p:spPr bwMode="auto">
            <a:xfrm>
              <a:off x="1584" y="2086"/>
              <a:ext cx="43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>
                  <a:latin typeface="Arial" pitchFamily="34" charset="0"/>
                  <a:cs typeface="Arial" pitchFamily="34" charset="0"/>
                </a:rPr>
                <a:t>Service 1</a:t>
              </a:r>
            </a:p>
          </p:txBody>
        </p:sp>
        <p:sp>
          <p:nvSpPr>
            <p:cNvPr id="14346" name="Rectangle 6"/>
            <p:cNvSpPr>
              <a:spLocks noChangeArrowheads="1"/>
            </p:cNvSpPr>
            <p:nvPr/>
          </p:nvSpPr>
          <p:spPr bwMode="auto">
            <a:xfrm>
              <a:off x="2448" y="2086"/>
              <a:ext cx="43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>
                  <a:latin typeface="Arial" pitchFamily="34" charset="0"/>
                  <a:cs typeface="Arial" pitchFamily="34" charset="0"/>
                </a:rPr>
                <a:t>Service 2</a:t>
              </a:r>
            </a:p>
          </p:txBody>
        </p:sp>
        <p:sp>
          <p:nvSpPr>
            <p:cNvPr id="14347" name="Rectangle 7"/>
            <p:cNvSpPr>
              <a:spLocks noChangeArrowheads="1"/>
            </p:cNvSpPr>
            <p:nvPr/>
          </p:nvSpPr>
          <p:spPr bwMode="auto">
            <a:xfrm>
              <a:off x="3312" y="2086"/>
              <a:ext cx="43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GB" sz="1800">
                  <a:latin typeface="Arial" pitchFamily="34" charset="0"/>
                  <a:cs typeface="Arial" pitchFamily="34" charset="0"/>
                </a:rPr>
                <a:t>Service 3</a:t>
              </a:r>
            </a:p>
          </p:txBody>
        </p:sp>
        <p:sp>
          <p:nvSpPr>
            <p:cNvPr id="14348" name="Line 8"/>
            <p:cNvSpPr>
              <a:spLocks noChangeShapeType="1"/>
            </p:cNvSpPr>
            <p:nvPr/>
          </p:nvSpPr>
          <p:spPr bwMode="auto">
            <a:xfrm>
              <a:off x="2016" y="2278"/>
              <a:ext cx="4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49" name="Line 9"/>
            <p:cNvSpPr>
              <a:spLocks noChangeShapeType="1"/>
            </p:cNvSpPr>
            <p:nvPr/>
          </p:nvSpPr>
          <p:spPr bwMode="auto">
            <a:xfrm>
              <a:off x="2880" y="2278"/>
              <a:ext cx="4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0" name="Line 10"/>
            <p:cNvSpPr>
              <a:spLocks noChangeShapeType="1"/>
            </p:cNvSpPr>
            <p:nvPr/>
          </p:nvSpPr>
          <p:spPr bwMode="auto">
            <a:xfrm>
              <a:off x="1152" y="2278"/>
              <a:ext cx="43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51" name="Text Box 11"/>
            <p:cNvSpPr txBox="1">
              <a:spLocks noChangeArrowheads="1"/>
            </p:cNvSpPr>
            <p:nvPr/>
          </p:nvSpPr>
          <p:spPr bwMode="auto">
            <a:xfrm>
              <a:off x="587" y="2161"/>
              <a:ext cx="558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1800" dirty="0">
                  <a:latin typeface="Arial" pitchFamily="34" charset="0"/>
                  <a:cs typeface="Arial" pitchFamily="34" charset="0"/>
                </a:rPr>
                <a:t>Customer</a:t>
              </a:r>
            </a:p>
            <a:p>
              <a:pPr algn="ctr"/>
              <a:r>
                <a:rPr lang="en-GB" sz="1800" dirty="0">
                  <a:latin typeface="Arial" pitchFamily="34" charset="0"/>
                  <a:cs typeface="Arial" pitchFamily="34" charset="0"/>
                </a:rPr>
                <a:t>arrivals</a:t>
              </a:r>
            </a:p>
          </p:txBody>
        </p:sp>
        <p:sp>
          <p:nvSpPr>
            <p:cNvPr id="14352" name="Text Box 12"/>
            <p:cNvSpPr txBox="1">
              <a:spLocks noChangeArrowheads="1"/>
            </p:cNvSpPr>
            <p:nvPr/>
          </p:nvSpPr>
          <p:spPr bwMode="auto">
            <a:xfrm>
              <a:off x="528" y="2401"/>
              <a:ext cx="720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>
                  <a:latin typeface="Arial" pitchFamily="34" charset="0"/>
                  <a:cs typeface="Arial" pitchFamily="34" charset="0"/>
                </a:rPr>
                <a:t>Time: 10 mins</a:t>
              </a:r>
            </a:p>
          </p:txBody>
        </p:sp>
        <p:sp>
          <p:nvSpPr>
            <p:cNvPr id="14353" name="Text Box 13"/>
            <p:cNvSpPr txBox="1">
              <a:spLocks noChangeArrowheads="1"/>
            </p:cNvSpPr>
            <p:nvPr/>
          </p:nvSpPr>
          <p:spPr bwMode="auto">
            <a:xfrm>
              <a:off x="2352" y="2420"/>
              <a:ext cx="66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>
                  <a:latin typeface="Arial" pitchFamily="34" charset="0"/>
                  <a:cs typeface="Arial" pitchFamily="34" charset="0"/>
                </a:rPr>
                <a:t>Time: 9 mins</a:t>
              </a:r>
            </a:p>
          </p:txBody>
        </p:sp>
        <p:sp>
          <p:nvSpPr>
            <p:cNvPr id="14354" name="Text Box 14"/>
            <p:cNvSpPr txBox="1">
              <a:spLocks noChangeArrowheads="1"/>
            </p:cNvSpPr>
            <p:nvPr/>
          </p:nvSpPr>
          <p:spPr bwMode="auto">
            <a:xfrm>
              <a:off x="1482" y="2420"/>
              <a:ext cx="66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>
                  <a:latin typeface="Arial" pitchFamily="34" charset="0"/>
                  <a:cs typeface="Arial" pitchFamily="34" charset="0"/>
                </a:rPr>
                <a:t>Time: 9 mins</a:t>
              </a:r>
            </a:p>
          </p:txBody>
        </p:sp>
        <p:sp>
          <p:nvSpPr>
            <p:cNvPr id="14355" name="Text Box 15"/>
            <p:cNvSpPr txBox="1">
              <a:spLocks noChangeArrowheads="1"/>
            </p:cNvSpPr>
            <p:nvPr/>
          </p:nvSpPr>
          <p:spPr bwMode="auto">
            <a:xfrm>
              <a:off x="3210" y="2420"/>
              <a:ext cx="66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>
                  <a:latin typeface="Arial" pitchFamily="34" charset="0"/>
                  <a:cs typeface="Arial" pitchFamily="34" charset="0"/>
                </a:rPr>
                <a:t>Time: 9 mins</a:t>
              </a:r>
            </a:p>
          </p:txBody>
        </p:sp>
      </p:grpSp>
      <p:sp>
        <p:nvSpPr>
          <p:cNvPr id="14344" name="Text Box 17"/>
          <p:cNvSpPr txBox="1">
            <a:spLocks noChangeArrowheads="1"/>
          </p:cNvSpPr>
          <p:nvPr/>
        </p:nvSpPr>
        <p:spPr bwMode="auto">
          <a:xfrm>
            <a:off x="827088" y="5157788"/>
            <a:ext cx="70580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What is the mean time a customer spends in the system?</a:t>
            </a:r>
          </a:p>
        </p:txBody>
      </p:sp>
      <p:sp>
        <p:nvSpPr>
          <p:cNvPr id="2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Why Use Simulation?</a:t>
            </a:r>
            <a:endParaRPr lang="en-GB" sz="3600" smtClean="0"/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684213" y="1557338"/>
            <a:ext cx="7848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3. Complexity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Combinatorial complexity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the number of combinations of system components that are possible.</a:t>
            </a:r>
          </a:p>
        </p:txBody>
      </p:sp>
      <p:sp>
        <p:nvSpPr>
          <p:cNvPr id="15367" name="Rectangle 17"/>
          <p:cNvSpPr>
            <a:spLocks noChangeArrowheads="1"/>
          </p:cNvSpPr>
          <p:nvPr/>
        </p:nvSpPr>
        <p:spPr bwMode="auto">
          <a:xfrm>
            <a:off x="5940425" y="48895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18"/>
          <p:cNvSpPr>
            <a:spLocks noChangeArrowheads="1"/>
          </p:cNvSpPr>
          <p:nvPr/>
        </p:nvSpPr>
        <p:spPr bwMode="auto">
          <a:xfrm>
            <a:off x="6550025" y="32131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Rectangle 19"/>
          <p:cNvSpPr>
            <a:spLocks noChangeArrowheads="1"/>
          </p:cNvSpPr>
          <p:nvPr/>
        </p:nvSpPr>
        <p:spPr bwMode="auto">
          <a:xfrm>
            <a:off x="5330825" y="32131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>
            <a:off x="5788025" y="34417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5254625" y="540385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/>
              <a:t>20 interconnections</a:t>
            </a:r>
          </a:p>
        </p:txBody>
      </p:sp>
      <p:sp>
        <p:nvSpPr>
          <p:cNvPr id="15372" name="Rectangle 22"/>
          <p:cNvSpPr>
            <a:spLocks noChangeArrowheads="1"/>
          </p:cNvSpPr>
          <p:nvPr/>
        </p:nvSpPr>
        <p:spPr bwMode="auto">
          <a:xfrm>
            <a:off x="6778625" y="41275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Rectangle 23"/>
          <p:cNvSpPr>
            <a:spLocks noChangeArrowheads="1"/>
          </p:cNvSpPr>
          <p:nvPr/>
        </p:nvSpPr>
        <p:spPr bwMode="auto">
          <a:xfrm>
            <a:off x="5102225" y="4127500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Line 24"/>
          <p:cNvSpPr>
            <a:spLocks noChangeShapeType="1"/>
          </p:cNvSpPr>
          <p:nvPr/>
        </p:nvSpPr>
        <p:spPr bwMode="auto">
          <a:xfrm flipH="1">
            <a:off x="5330825" y="36703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>
            <a:off x="6778625" y="36703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Line 26"/>
          <p:cNvSpPr>
            <a:spLocks noChangeShapeType="1"/>
          </p:cNvSpPr>
          <p:nvPr/>
        </p:nvSpPr>
        <p:spPr bwMode="auto">
          <a:xfrm>
            <a:off x="5330825" y="45847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 flipH="1">
            <a:off x="6397625" y="45847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8" name="Line 28"/>
          <p:cNvSpPr>
            <a:spLocks noChangeShapeType="1"/>
          </p:cNvSpPr>
          <p:nvPr/>
        </p:nvSpPr>
        <p:spPr bwMode="auto">
          <a:xfrm>
            <a:off x="5788025" y="35941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>
            <a:off x="5711825" y="36703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Line 30"/>
          <p:cNvSpPr>
            <a:spLocks noChangeShapeType="1"/>
          </p:cNvSpPr>
          <p:nvPr/>
        </p:nvSpPr>
        <p:spPr bwMode="auto">
          <a:xfrm flipH="1">
            <a:off x="5559425" y="35941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 flipH="1">
            <a:off x="6245225" y="3670300"/>
            <a:ext cx="381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32"/>
          <p:cNvSpPr>
            <a:spLocks noChangeShapeType="1"/>
          </p:cNvSpPr>
          <p:nvPr/>
        </p:nvSpPr>
        <p:spPr bwMode="auto">
          <a:xfrm>
            <a:off x="5559425" y="44323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Rectangle 33"/>
          <p:cNvSpPr>
            <a:spLocks noChangeArrowheads="1"/>
          </p:cNvSpPr>
          <p:nvPr/>
        </p:nvSpPr>
        <p:spPr bwMode="auto">
          <a:xfrm>
            <a:off x="1447800" y="41449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4" name="Rectangle 34"/>
          <p:cNvSpPr>
            <a:spLocks noChangeArrowheads="1"/>
          </p:cNvSpPr>
          <p:nvPr/>
        </p:nvSpPr>
        <p:spPr bwMode="auto">
          <a:xfrm>
            <a:off x="2667000" y="4144963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5" name="Line 35"/>
          <p:cNvSpPr>
            <a:spLocks noChangeShapeType="1"/>
          </p:cNvSpPr>
          <p:nvPr/>
        </p:nvSpPr>
        <p:spPr bwMode="auto">
          <a:xfrm>
            <a:off x="1905000" y="43735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1331913" y="4611688"/>
            <a:ext cx="186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/>
              <a:t>2 interconnections</a:t>
            </a:r>
          </a:p>
        </p:txBody>
      </p:sp>
      <p:sp>
        <p:nvSpPr>
          <p:cNvPr id="15387" name="Text Box 37"/>
          <p:cNvSpPr txBox="1">
            <a:spLocks noChangeArrowheads="1"/>
          </p:cNvSpPr>
          <p:nvPr/>
        </p:nvSpPr>
        <p:spPr bwMode="auto">
          <a:xfrm>
            <a:off x="755650" y="5775647"/>
            <a:ext cx="82088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Combinatorial complexity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 is related to the size of a system.</a:t>
            </a:r>
          </a:p>
        </p:txBody>
      </p:sp>
      <p:sp>
        <p:nvSpPr>
          <p:cNvPr id="2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83734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83734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28184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Why Use Simulation?</a:t>
            </a:r>
            <a:endParaRPr lang="en-GB" sz="3600" smtClean="0"/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684213" y="1340768"/>
            <a:ext cx="7848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3. Complexity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Dynamic complexity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related to the interaction of components in a system over time.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It is normally associated with feedback e.g. a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kanban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system: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2168525" y="3854450"/>
            <a:ext cx="4348163" cy="1757363"/>
            <a:chOff x="912" y="2609"/>
            <a:chExt cx="2016" cy="887"/>
          </a:xfrm>
        </p:grpSpPr>
        <p:sp>
          <p:nvSpPr>
            <p:cNvPr id="16393" name="Rectangle 24"/>
            <p:cNvSpPr>
              <a:spLocks noChangeArrowheads="1"/>
            </p:cNvSpPr>
            <p:nvPr/>
          </p:nvSpPr>
          <p:spPr bwMode="auto">
            <a:xfrm>
              <a:off x="1317" y="2945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25"/>
            <p:cNvSpPr>
              <a:spLocks noChangeShapeType="1"/>
            </p:cNvSpPr>
            <p:nvPr/>
          </p:nvSpPr>
          <p:spPr bwMode="auto">
            <a:xfrm>
              <a:off x="1776" y="3137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Line 26"/>
            <p:cNvSpPr>
              <a:spLocks noChangeShapeType="1"/>
            </p:cNvSpPr>
            <p:nvPr/>
          </p:nvSpPr>
          <p:spPr bwMode="auto">
            <a:xfrm>
              <a:off x="912" y="3137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27"/>
            <p:cNvSpPr>
              <a:spLocks noChangeShapeType="1"/>
            </p:cNvSpPr>
            <p:nvPr/>
          </p:nvSpPr>
          <p:spPr bwMode="auto">
            <a:xfrm>
              <a:off x="2640" y="3137"/>
              <a:ext cx="28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Text Box 28"/>
            <p:cNvSpPr txBox="1">
              <a:spLocks noChangeArrowheads="1"/>
            </p:cNvSpPr>
            <p:nvPr/>
          </p:nvSpPr>
          <p:spPr bwMode="auto">
            <a:xfrm>
              <a:off x="1383" y="3292"/>
              <a:ext cx="233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M1</a:t>
              </a:r>
            </a:p>
          </p:txBody>
        </p:sp>
        <p:sp>
          <p:nvSpPr>
            <p:cNvPr id="16398" name="Text Box 29"/>
            <p:cNvSpPr txBox="1">
              <a:spLocks noChangeArrowheads="1"/>
            </p:cNvSpPr>
            <p:nvPr/>
          </p:nvSpPr>
          <p:spPr bwMode="auto">
            <a:xfrm>
              <a:off x="2244" y="3311"/>
              <a:ext cx="209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B1</a:t>
              </a:r>
            </a:p>
          </p:txBody>
        </p:sp>
        <p:sp>
          <p:nvSpPr>
            <p:cNvPr id="16399" name="Freeform 30"/>
            <p:cNvSpPr>
              <a:spLocks/>
            </p:cNvSpPr>
            <p:nvPr/>
          </p:nvSpPr>
          <p:spPr bwMode="auto">
            <a:xfrm>
              <a:off x="1488" y="2609"/>
              <a:ext cx="864" cy="240"/>
            </a:xfrm>
            <a:custGeom>
              <a:avLst/>
              <a:gdLst>
                <a:gd name="T0" fmla="*/ 864 w 864"/>
                <a:gd name="T1" fmla="*/ 240 h 240"/>
                <a:gd name="T2" fmla="*/ 432 w 864"/>
                <a:gd name="T3" fmla="*/ 0 h 240"/>
                <a:gd name="T4" fmla="*/ 0 w 864"/>
                <a:gd name="T5" fmla="*/ 240 h 240"/>
                <a:gd name="T6" fmla="*/ 0 60000 65536"/>
                <a:gd name="T7" fmla="*/ 0 60000 65536"/>
                <a:gd name="T8" fmla="*/ 0 60000 65536"/>
                <a:gd name="T9" fmla="*/ 0 w 864"/>
                <a:gd name="T10" fmla="*/ 0 h 240"/>
                <a:gd name="T11" fmla="*/ 864 w 86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64" h="240">
                  <a:moveTo>
                    <a:pt x="864" y="240"/>
                  </a:moveTo>
                  <a:cubicBezTo>
                    <a:pt x="720" y="120"/>
                    <a:pt x="576" y="0"/>
                    <a:pt x="432" y="0"/>
                  </a:cubicBezTo>
                  <a:cubicBezTo>
                    <a:pt x="288" y="0"/>
                    <a:pt x="72" y="200"/>
                    <a:pt x="0" y="24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Text Box 31"/>
            <p:cNvSpPr txBox="1">
              <a:spLocks noChangeArrowheads="1"/>
            </p:cNvSpPr>
            <p:nvPr/>
          </p:nvSpPr>
          <p:spPr bwMode="auto">
            <a:xfrm>
              <a:off x="1766" y="3123"/>
              <a:ext cx="297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Parts</a:t>
              </a:r>
            </a:p>
          </p:txBody>
        </p:sp>
        <p:sp>
          <p:nvSpPr>
            <p:cNvPr id="16401" name="Text Box 32"/>
            <p:cNvSpPr txBox="1">
              <a:spLocks noChangeArrowheads="1"/>
            </p:cNvSpPr>
            <p:nvPr/>
          </p:nvSpPr>
          <p:spPr bwMode="auto">
            <a:xfrm>
              <a:off x="1680" y="2643"/>
              <a:ext cx="591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800"/>
                <a:t>Information</a:t>
              </a:r>
            </a:p>
          </p:txBody>
        </p:sp>
        <p:sp>
          <p:nvSpPr>
            <p:cNvPr id="16402" name="Oval 33"/>
            <p:cNvSpPr>
              <a:spLocks noChangeArrowheads="1"/>
            </p:cNvSpPr>
            <p:nvPr/>
          </p:nvSpPr>
          <p:spPr bwMode="auto">
            <a:xfrm>
              <a:off x="2154" y="2931"/>
              <a:ext cx="408" cy="36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92" name="Text Box 35"/>
          <p:cNvSpPr txBox="1">
            <a:spLocks noChangeArrowheads="1"/>
          </p:cNvSpPr>
          <p:nvPr/>
        </p:nvSpPr>
        <p:spPr bwMode="auto">
          <a:xfrm>
            <a:off x="684213" y="5734050"/>
            <a:ext cx="7273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It is not necessarily related to the size of a system.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13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Simulation Approaches</a:t>
            </a:r>
            <a:endParaRPr lang="en-US" altLang="en-US" sz="3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15263" cy="991715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Monte Carlo Simulation </a:t>
            </a:r>
          </a:p>
          <a:p>
            <a:pPr>
              <a:buFontTx/>
              <a:buNone/>
            </a:pPr>
            <a:r>
              <a:rPr lang="en-GB" alt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(not strictly business dynamics)</a:t>
            </a:r>
            <a:endParaRPr lang="en-US" alt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Stewart Robinson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Loughborough University</a:t>
            </a:r>
          </a:p>
          <a:p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CC9671-E1B8-4D2D-AE83-F105EB89AFDC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14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476500"/>
            <a:ext cx="11906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313" y="3228975"/>
            <a:ext cx="11906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048125"/>
            <a:ext cx="1190625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7500" y="3300413"/>
            <a:ext cx="1190625" cy="68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714750" y="3157538"/>
            <a:ext cx="1928813" cy="1000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altLang="en-US" i="1">
                <a:latin typeface="Arial" panose="020B0604020202020204" pitchFamily="34" charset="0"/>
                <a:cs typeface="Arial" panose="020B0604020202020204" pitchFamily="34" charset="0"/>
              </a:rPr>
              <a:t>f (a, b, c)</a:t>
            </a:r>
            <a:endParaRPr lang="en-US" altLang="en-US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420" name="Straight Arrow Connector 13"/>
          <p:cNvCxnSpPr>
            <a:cxnSpLocks noChangeShapeType="1"/>
          </p:cNvCxnSpPr>
          <p:nvPr/>
        </p:nvCxnSpPr>
        <p:spPr bwMode="auto">
          <a:xfrm>
            <a:off x="2476500" y="2816225"/>
            <a:ext cx="1238250" cy="6270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1" name="Straight Arrow Connector 15"/>
          <p:cNvCxnSpPr>
            <a:cxnSpLocks noChangeShapeType="1"/>
            <a:endCxn id="17419" idx="1"/>
          </p:cNvCxnSpPr>
          <p:nvPr/>
        </p:nvCxnSpPr>
        <p:spPr bwMode="auto">
          <a:xfrm>
            <a:off x="2428875" y="3657600"/>
            <a:ext cx="12858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2" name="Straight Arrow Connector 17"/>
          <p:cNvCxnSpPr>
            <a:cxnSpLocks noChangeShapeType="1"/>
          </p:cNvCxnSpPr>
          <p:nvPr/>
        </p:nvCxnSpPr>
        <p:spPr bwMode="auto">
          <a:xfrm flipV="1">
            <a:off x="2500313" y="3871913"/>
            <a:ext cx="1214437" cy="6429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7423" name="Straight Arrow Connector 20"/>
          <p:cNvCxnSpPr>
            <a:cxnSpLocks noChangeShapeType="1"/>
            <a:stCxn id="17419" idx="3"/>
          </p:cNvCxnSpPr>
          <p:nvPr/>
        </p:nvCxnSpPr>
        <p:spPr bwMode="auto">
          <a:xfrm flipV="1">
            <a:off x="5643563" y="3640138"/>
            <a:ext cx="1023937" cy="17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424" name="TextBox 21"/>
          <p:cNvSpPr txBox="1">
            <a:spLocks noChangeArrowheads="1"/>
          </p:cNvSpPr>
          <p:nvPr/>
        </p:nvSpPr>
        <p:spPr bwMode="auto">
          <a:xfrm>
            <a:off x="714375" y="4872038"/>
            <a:ext cx="800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Random sampling process (hence ‘Monte Carlo’)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Not always dynamic (time-based) models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Typical used in finance applications for portfolio management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88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Simulation Approaches</a:t>
            </a:r>
            <a:endParaRPr lang="en-US" altLang="en-US" sz="3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815263" cy="59055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Discrete-Event Simulation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Stewart Robinson</a:t>
            </a:r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Loughborough University</a:t>
            </a:r>
          </a:p>
          <a:p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528751-1B37-4979-BD4F-9716FF1EC903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15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9" name="TextBox 21"/>
          <p:cNvSpPr txBox="1">
            <a:spLocks noChangeArrowheads="1"/>
          </p:cNvSpPr>
          <p:nvPr/>
        </p:nvSpPr>
        <p:spPr bwMode="auto">
          <a:xfrm>
            <a:off x="179512" y="4727575"/>
            <a:ext cx="87849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2563" indent="-182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World represented as Queues and Activities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Variable time step to represent changes in state of the system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Used for modelling queuing systems e.g. airports, banks, manufacturing plant, call centres, ports, computer systems,...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40" name="Picture 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4875" y="1837481"/>
            <a:ext cx="5060950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0581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panose="020B0604020202020204" pitchFamily="34" charset="0"/>
                <a:cs typeface="Arial" panose="020B0604020202020204" pitchFamily="34" charset="0"/>
              </a:rPr>
              <a:t>Simulation Approaches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815263" cy="590550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Simulation (e.g. system dynamics)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Stewart Robinson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Loughborough University</a:t>
            </a:r>
          </a:p>
          <a:p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3E84695-A062-4CA4-9C2D-05704264DF91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16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3" name="TextBox 21"/>
          <p:cNvSpPr txBox="1">
            <a:spLocks noChangeArrowheads="1"/>
          </p:cNvSpPr>
          <p:nvPr/>
        </p:nvSpPr>
        <p:spPr bwMode="auto">
          <a:xfrm>
            <a:off x="642938" y="4347047"/>
            <a:ext cx="81438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World represented by Stocks and Flows </a:t>
            </a:r>
          </a:p>
          <a:p>
            <a:pPr>
              <a:buFont typeface="Arial" pitchFamily="34" charset="0"/>
              <a:buChar char="•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Constant (small) time step (</a:t>
            </a:r>
            <a:r>
              <a:rPr lang="el-GR" altLang="en-US" i="1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GB" altLang="en-US" i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) to approximate continuous time</a:t>
            </a:r>
          </a:p>
          <a:p>
            <a:pPr>
              <a:buFont typeface="Arial" pitchFamily="34" charset="0"/>
              <a:buChar char="•"/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Typical used in business strategy/policy and more general continuous simulation in science and engineering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346797"/>
            <a:ext cx="6972300" cy="18573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749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Approaches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288653"/>
            <a:ext cx="7815263" cy="590550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Agent Based Simulation</a:t>
            </a:r>
            <a:endParaRPr lang="en-US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70079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Stewart Robinson</a:t>
            </a: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0079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Loughborough University</a:t>
            </a:r>
          </a:p>
          <a:p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0079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A3F6E2-B084-4CDB-923F-789D1F1E530F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17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7" name="TextBox 21"/>
          <p:cNvSpPr txBox="1">
            <a:spLocks noChangeArrowheads="1"/>
          </p:cNvSpPr>
          <p:nvPr/>
        </p:nvSpPr>
        <p:spPr bwMode="auto">
          <a:xfrm>
            <a:off x="251520" y="4289028"/>
            <a:ext cx="87129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82563" indent="-1825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World represented by (intelligent) interacting agents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Constant time step (</a:t>
            </a:r>
            <a:r>
              <a:rPr lang="el-GR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n-GB" altLang="en-US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) but can be discrete-event</a:t>
            </a:r>
          </a:p>
          <a:p>
            <a:pPr>
              <a:buFont typeface="Arial" pitchFamily="34" charset="0"/>
              <a:buChar char="•"/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Used for exploring emergent behaviour in organisations as well as other </a:t>
            </a:r>
            <a:r>
              <a:rPr lang="en-GB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contexts: 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vacuation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traffic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flow, stock markets, diffusion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innovation, spread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of infectious diseases</a:t>
            </a:r>
          </a:p>
          <a:p>
            <a:pPr>
              <a:buFont typeface="Arial" pitchFamily="34" charset="0"/>
              <a:buChar char="•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63" y="2007790"/>
            <a:ext cx="264318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007790"/>
            <a:ext cx="2662237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TextBox 10"/>
          <p:cNvSpPr txBox="1">
            <a:spLocks noChangeArrowheads="1"/>
          </p:cNvSpPr>
          <p:nvPr/>
        </p:nvSpPr>
        <p:spPr bwMode="auto">
          <a:xfrm>
            <a:off x="7000875" y="2744390"/>
            <a:ext cx="15716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Boids simulation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746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Reading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268760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Discrete-Event Simulation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Robinson, S. (2014).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Simulation: The Practice of Model Development and Use, 2</a:t>
            </a:r>
            <a:r>
              <a:rPr lang="en-GB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Palgrave, London.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Law, A.M. (2014).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Simulation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and Analysis, 5</a:t>
            </a:r>
            <a:r>
              <a:rPr lang="en-GB" sz="20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ed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McGraw-Hill, New York.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System Dynamics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Morecroft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J. (2007).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Strategic Modelling and Business Dynamics: A Feedback Systems Approach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Wiley, Chichester.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Sterman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J.D. (2000).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Business Dynamics: Systems Thinking and </a:t>
            </a:r>
            <a:r>
              <a:rPr lang="en-GB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 for a Complex World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McGraw-Hill, New York.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0932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0932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35377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18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Reading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48478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Agent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Based Modelling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Robertson, D.A.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Caldart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A.A. (2009).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The Dynamics of Strategy: Mastering Strategic Landscapes of the Firm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Oxford University Press.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Axelrod, R. (1997). 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The Complexity of Cooperation: Agent-Based Models of Competition and Collaboration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Princeton University Press.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North, M.J. and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Macal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C.M. (2007).  Managing Business Complexity: Discovering Strategic Solutions with Agent-Based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Modeling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and Simulation. Oxford University Press.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19</a:t>
            </a:fld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xmlns="" val="36273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Arial" pitchFamily="34" charset="0"/>
                <a:cs typeface="Arial" pitchFamily="34" charset="0"/>
              </a:rPr>
              <a:t>Sessio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Outline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4" y="1968690"/>
            <a:ext cx="8229600" cy="4146360"/>
          </a:xfrm>
        </p:spPr>
        <p:txBody>
          <a:bodyPr>
            <a:noAutofit/>
          </a:bodyPr>
          <a:lstStyle/>
          <a:p>
            <a:pPr>
              <a:buClr>
                <a:srgbClr val="4A7EBB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What is simulation?</a:t>
            </a:r>
          </a:p>
          <a:p>
            <a:pPr>
              <a:buClr>
                <a:srgbClr val="4A7EBB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Why use simulation?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4A7EBB"/>
              </a:buClr>
              <a:buFont typeface="Wingdings" pitchFamily="2" charset="2"/>
              <a:buChar char="§"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Four simulation approaches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Stewart Robinson</a:t>
            </a:r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Loughborough University</a:t>
            </a:r>
          </a:p>
          <a:p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0503D26-1591-4F4A-BD66-C6DD40C66C88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How did British Airways Decide on the Design of Terminal 5?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842963" y="4067175"/>
            <a:ext cx="6897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940425" y="2060575"/>
            <a:ext cx="26638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How many check-in desks?</a:t>
            </a:r>
          </a:p>
        </p:txBody>
      </p:sp>
      <p:pic>
        <p:nvPicPr>
          <p:cNvPr id="6152" name="Picture 2" descr="http://t2.gstatic.com/images?q=tbn:ANd9GcRQ3ak0_Y5peFRy71YZEf8T6HkGPleGZpw111_91AASlZogITq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54006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40425" y="3141663"/>
            <a:ext cx="30241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How many departure gates?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32363" y="4437063"/>
            <a:ext cx="3743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Configuration of security screening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00563" y="5373688"/>
            <a:ext cx="37433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Design of baggage handling system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95288" y="4941168"/>
            <a:ext cx="38528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dirty="0">
                <a:latin typeface="Arial" panose="020B0604020202020204" pitchFamily="34" charset="0"/>
                <a:cs typeface="Arial" panose="020B0604020202020204" pitchFamily="34" charset="0"/>
              </a:rPr>
              <a:t>Size of passport control area?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971550" y="4365625"/>
            <a:ext cx="37449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Flight schedule capacity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116013" y="5732463"/>
            <a:ext cx="2592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Workforce rosters</a:t>
            </a:r>
          </a:p>
        </p:txBody>
      </p:sp>
    </p:spTree>
    <p:extLst>
      <p:ext uri="{BB962C8B-B14F-4D97-AF65-F5344CB8AC3E}">
        <p14:creationId xmlns:p14="http://schemas.microsoft.com/office/powerpoint/2010/main" xmlns="" val="7859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Terminal 5 Simulation</a:t>
            </a:r>
          </a:p>
        </p:txBody>
      </p:sp>
      <p:sp>
        <p:nvSpPr>
          <p:cNvPr id="7171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4</a:t>
            </a:fld>
            <a:endParaRPr lang="en-US" altLang="en-US" sz="1400" smtClean="0"/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9963" y="1484313"/>
            <a:ext cx="713105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4392613" y="5949950"/>
            <a:ext cx="45720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sz="1400"/>
              <a:t>Source: Beck, A. (2011). Journal of Simulation 5, 69–76</a:t>
            </a:r>
          </a:p>
        </p:txBody>
      </p:sp>
    </p:spTree>
    <p:extLst>
      <p:ext uri="{BB962C8B-B14F-4D97-AF65-F5344CB8AC3E}">
        <p14:creationId xmlns:p14="http://schemas.microsoft.com/office/powerpoint/2010/main" xmlns="" val="11242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Stewart Robinson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Loughborough University</a:t>
            </a:r>
          </a:p>
          <a:p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57010D-D591-4A58-A0C3-4EC77FA3A9E6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What is Simulation?</a:t>
            </a: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914400" y="3284538"/>
            <a:ext cx="7474024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Experimentation with a simplified imitation (on a computer) of a ... system as it progresses through time, for the purpose of better understanding and/or improving that system.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(Robinson, </a:t>
            </a:r>
            <a:r>
              <a:rPr lang="en-GB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2014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842963" y="4067175"/>
            <a:ext cx="6897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900113" y="1814513"/>
            <a:ext cx="6985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Simulation is: an </a:t>
            </a:r>
            <a:r>
              <a:rPr lang="en-GB" alt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imitation</a:t>
            </a: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a system  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899592" y="2452886"/>
            <a:ext cx="4392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  <a:hlinkClick r:id="rId2"/>
              </a:rPr>
              <a:t>Simulation video</a:t>
            </a:r>
            <a:endParaRPr lang="en-GB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Stewart Robinson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t>Loughborough University</a:t>
            </a:r>
          </a:p>
          <a:p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31EE6F-9A50-40A4-BA6D-21700F439E89}" type="slidenum">
              <a:rPr lang="en-US" altLang="en-US" sz="14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en-US" altLang="en-US" sz="14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What is Simulation?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838200" y="4076700"/>
            <a:ext cx="7315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A simulation model enables a manager to experiment with alternative courses of action, the simulation providing predictions about the likely outcome.  As a result, the manager obtains a better understanding of reality and is able to identify ‘good’ courses of action.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971800" y="2057400"/>
            <a:ext cx="2971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Simulation</a:t>
            </a:r>
          </a:p>
          <a:p>
            <a:pPr algn="ctr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</a:p>
        </p:txBody>
      </p:sp>
      <p:sp>
        <p:nvSpPr>
          <p:cNvPr id="9224" name="Line 5"/>
          <p:cNvSpPr>
            <a:spLocks noChangeShapeType="1"/>
          </p:cNvSpPr>
          <p:nvPr/>
        </p:nvSpPr>
        <p:spPr bwMode="auto">
          <a:xfrm>
            <a:off x="1143000" y="2514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5" name="Line 6"/>
          <p:cNvSpPr>
            <a:spLocks noChangeShapeType="1"/>
          </p:cNvSpPr>
          <p:nvPr/>
        </p:nvSpPr>
        <p:spPr bwMode="auto">
          <a:xfrm>
            <a:off x="5943600" y="2514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6" name="Line 7"/>
          <p:cNvSpPr>
            <a:spLocks noChangeShapeType="1"/>
          </p:cNvSpPr>
          <p:nvPr/>
        </p:nvSpPr>
        <p:spPr bwMode="auto">
          <a:xfrm>
            <a:off x="64008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7" name="Line 8"/>
          <p:cNvSpPr>
            <a:spLocks noChangeShapeType="1"/>
          </p:cNvSpPr>
          <p:nvPr/>
        </p:nvSpPr>
        <p:spPr bwMode="auto">
          <a:xfrm flipH="1" flipV="1">
            <a:off x="2438400" y="37338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8" name="Line 9"/>
          <p:cNvSpPr>
            <a:spLocks noChangeShapeType="1"/>
          </p:cNvSpPr>
          <p:nvPr/>
        </p:nvSpPr>
        <p:spPr bwMode="auto">
          <a:xfrm flipV="1">
            <a:off x="24384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29" name="Text Box 10"/>
          <p:cNvSpPr txBox="1">
            <a:spLocks noChangeArrowheads="1"/>
          </p:cNvSpPr>
          <p:nvPr/>
        </p:nvSpPr>
        <p:spPr bwMode="auto">
          <a:xfrm>
            <a:off x="1203325" y="1946275"/>
            <a:ext cx="10230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Inputs</a:t>
            </a:r>
          </a:p>
        </p:txBody>
      </p:sp>
      <p:sp>
        <p:nvSpPr>
          <p:cNvPr id="9230" name="Text Box 11"/>
          <p:cNvSpPr txBox="1">
            <a:spLocks noChangeArrowheads="1"/>
          </p:cNvSpPr>
          <p:nvPr/>
        </p:nvSpPr>
        <p:spPr bwMode="auto">
          <a:xfrm>
            <a:off x="6308725" y="1946275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Outputs</a:t>
            </a:r>
          </a:p>
        </p:txBody>
      </p:sp>
      <p:sp>
        <p:nvSpPr>
          <p:cNvPr id="9231" name="Text Box 12"/>
          <p:cNvSpPr txBox="1">
            <a:spLocks noChangeArrowheads="1"/>
          </p:cNvSpPr>
          <p:nvPr/>
        </p:nvSpPr>
        <p:spPr bwMode="auto">
          <a:xfrm>
            <a:off x="3429000" y="3352800"/>
            <a:ext cx="24112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Experimentation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7569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Examples of Simulation</a:t>
            </a:r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539750" y="1412776"/>
            <a:ext cx="82089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Ford Motor Company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Simulation was widely used to aid the planning and design of their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Zetec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engine plants in South Wales.  These represented an investment of $750m.  </a:t>
            </a:r>
          </a:p>
        </p:txBody>
      </p:sp>
      <p:pic>
        <p:nvPicPr>
          <p:cNvPr id="10247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2838" y="2708275"/>
            <a:ext cx="4349750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7"/>
          <p:cNvSpPr>
            <a:spLocks noChangeArrowheads="1"/>
          </p:cNvSpPr>
          <p:nvPr/>
        </p:nvSpPr>
        <p:spPr bwMode="auto">
          <a:xfrm>
            <a:off x="468313" y="5661025"/>
            <a:ext cx="828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pitchFamily="34" charset="0"/>
                <a:cs typeface="Arial" pitchFamily="34" charset="0"/>
              </a:rPr>
              <a:t>The simulations helped improve output by around 30%.</a:t>
            </a:r>
            <a:endParaRPr lang="en-GB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Examples of Simulation</a:t>
            </a:r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5162550" y="2038350"/>
            <a:ext cx="3225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Emptying a waste pond and processing the waste to make it safe.  </a:t>
            </a:r>
          </a:p>
          <a:p>
            <a:pPr>
              <a:spcBef>
                <a:spcPct val="50000"/>
              </a:spcBef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Achievement of waste removal to a specified timeline.</a:t>
            </a:r>
          </a:p>
        </p:txBody>
      </p:sp>
      <p:pic>
        <p:nvPicPr>
          <p:cNvPr id="11271" name="Picture 2" descr="Disused plutonium reactors at Sellafie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" y="2239963"/>
            <a:ext cx="4381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68313" y="1628775"/>
            <a:ext cx="25122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Nuclear Industry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8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Examples of Simulation</a:t>
            </a:r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467544" y="1340768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latin typeface="Arial" pitchFamily="34" charset="0"/>
                <a:cs typeface="Arial" pitchFamily="34" charset="0"/>
              </a:rPr>
              <a:t>Outpatients Department Rebuild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investigation of number of consulting rooms required.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663" y="2133600"/>
            <a:ext cx="4643437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2" descr="http://t3.gstatic.com/images?q=tbn:ANd9GcSJa-uzx3aDoCDQNNltmBa95l2dQtn7h1keWl3uGHOFo8napEYN9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217863"/>
            <a:ext cx="3638550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 smtClean="0"/>
              <a:t>Stewart Robinson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Loughborough University</a:t>
            </a:r>
          </a:p>
          <a:p>
            <a:endParaRPr lang="en-US" altLang="en-US" sz="140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16688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C02003-D01E-4EFC-8AA8-A984EC7BB9FE}" type="slidenum">
              <a:rPr lang="en-US" altLang="en-US" sz="1400" smtClean="0"/>
              <a:pPr/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738</Words>
  <Application>Microsoft Office PowerPoint</Application>
  <PresentationFormat>On-screen Show (4:3)</PresentationFormat>
  <Paragraphs>179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Introduction to Simulation Methods</vt:lpstr>
      <vt:lpstr>Session Outline</vt:lpstr>
      <vt:lpstr>How did British Airways Decide on the Design of Terminal 5?</vt:lpstr>
      <vt:lpstr>Terminal 5 Simulation</vt:lpstr>
      <vt:lpstr>What is Simulation?</vt:lpstr>
      <vt:lpstr>What is Simulation?</vt:lpstr>
      <vt:lpstr>Examples of Simulation</vt:lpstr>
      <vt:lpstr>Examples of Simulation</vt:lpstr>
      <vt:lpstr>Examples of Simulation</vt:lpstr>
      <vt:lpstr>Why Use Simulation?</vt:lpstr>
      <vt:lpstr>Why Use Simulation?</vt:lpstr>
      <vt:lpstr>Why Use Simulation?</vt:lpstr>
      <vt:lpstr>Why Use Simulation?</vt:lpstr>
      <vt:lpstr>Simulation Approaches</vt:lpstr>
      <vt:lpstr>Simulation Approaches</vt:lpstr>
      <vt:lpstr>Simulation Approaches</vt:lpstr>
      <vt:lpstr>Simulation Approaches</vt:lpstr>
      <vt:lpstr>Reading</vt:lpstr>
      <vt:lpstr>Reading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 Robinson</dc:creator>
  <cp:lastModifiedBy>Stewart</cp:lastModifiedBy>
  <cp:revision>43</cp:revision>
  <dcterms:created xsi:type="dcterms:W3CDTF">2010-06-21T14:50:18Z</dcterms:created>
  <dcterms:modified xsi:type="dcterms:W3CDTF">2016-03-24T10:44:54Z</dcterms:modified>
</cp:coreProperties>
</file>